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9" r:id="rId3"/>
    <p:sldId id="314" r:id="rId4"/>
    <p:sldId id="332" r:id="rId5"/>
    <p:sldId id="333" r:id="rId6"/>
    <p:sldId id="334" r:id="rId7"/>
    <p:sldId id="296" r:id="rId8"/>
    <p:sldId id="335" r:id="rId9"/>
    <p:sldId id="315" r:id="rId10"/>
    <p:sldId id="272" r:id="rId11"/>
    <p:sldId id="336" r:id="rId12"/>
    <p:sldId id="337" r:id="rId13"/>
    <p:sldId id="322" r:id="rId14"/>
  </p:sldIdLst>
  <p:sldSz cx="11704638" cy="658336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74">
          <p15:clr>
            <a:srgbClr val="A4A3A4"/>
          </p15:clr>
        </p15:guide>
        <p15:guide id="2" pos="3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2" autoAdjust="0"/>
    <p:restoredTop sz="80000" autoAdjust="0"/>
  </p:normalViewPr>
  <p:slideViewPr>
    <p:cSldViewPr>
      <p:cViewPr varScale="1">
        <p:scale>
          <a:sx n="88" d="100"/>
          <a:sy n="88" d="100"/>
        </p:scale>
        <p:origin x="-114" y="-192"/>
      </p:cViewPr>
      <p:guideLst>
        <p:guide orient="horz" pos="2074"/>
        <p:guide pos="3687"/>
      </p:guideLst>
    </p:cSldViewPr>
  </p:slideViewPr>
  <p:notesTextViewPr>
    <p:cViewPr>
      <p:scale>
        <a:sx n="400" d="100"/>
        <a:sy n="400" d="100"/>
      </p:scale>
      <p:origin x="0" y="0"/>
    </p:cViewPr>
  </p:notesTextViewPr>
  <p:sorterViewPr>
    <p:cViewPr>
      <p:scale>
        <a:sx n="100" d="100"/>
        <a:sy n="100" d="100"/>
      </p:scale>
      <p:origin x="0" y="2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50218033-780F-457C-B812-5E791329E5E0}" type="datetimeFigureOut">
              <a:rPr lang="en-US" smtClean="0"/>
              <a:pPr/>
              <a:t>1/20/2016</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00F3974-7A0D-430A-8E3E-15B41CAD3501}" type="slidenum">
              <a:rPr lang="en-US" smtClean="0"/>
              <a:pPr/>
              <a:t>‹#›</a:t>
            </a:fld>
            <a:endParaRPr lang="en-US" dirty="0"/>
          </a:p>
        </p:txBody>
      </p:sp>
    </p:spTree>
    <p:extLst>
      <p:ext uri="{BB962C8B-B14F-4D97-AF65-F5344CB8AC3E}">
        <p14:creationId xmlns:p14="http://schemas.microsoft.com/office/powerpoint/2010/main" val="324248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F3974-7A0D-430A-8E3E-15B41CAD3501}" type="slidenum">
              <a:rPr lang="en-US" smtClean="0"/>
              <a:pPr/>
              <a:t>1</a:t>
            </a:fld>
            <a:endParaRPr lang="en-US" dirty="0"/>
          </a:p>
        </p:txBody>
      </p:sp>
    </p:spTree>
    <p:extLst>
      <p:ext uri="{BB962C8B-B14F-4D97-AF65-F5344CB8AC3E}">
        <p14:creationId xmlns:p14="http://schemas.microsoft.com/office/powerpoint/2010/main" val="300166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 information</a:t>
            </a:r>
            <a:r>
              <a:rPr lang="en-US" baseline="0" dirty="0" smtClean="0"/>
              <a:t>: Search as strategic exploration. How to have Public Health students learn how to use the tools of Public Health to find and locate information but also to think of their search process as strategic</a:t>
            </a:r>
            <a:endParaRPr lang="en-US" dirty="0"/>
          </a:p>
        </p:txBody>
      </p:sp>
      <p:sp>
        <p:nvSpPr>
          <p:cNvPr id="4" name="Slide Number Placeholder 3"/>
          <p:cNvSpPr>
            <a:spLocks noGrp="1"/>
          </p:cNvSpPr>
          <p:nvPr>
            <p:ph type="sldNum" sz="quarter" idx="10"/>
          </p:nvPr>
        </p:nvSpPr>
        <p:spPr/>
        <p:txBody>
          <a:bodyPr/>
          <a:lstStyle/>
          <a:p>
            <a:fld id="{CDE84D70-AC87-4E7B-AE30-38F214F63C2F}" type="slidenum">
              <a:rPr lang="en-US" smtClean="0"/>
              <a:pPr/>
              <a:t>10</a:t>
            </a:fld>
            <a:endParaRPr lang="en-US" dirty="0"/>
          </a:p>
        </p:txBody>
      </p:sp>
    </p:spTree>
    <p:extLst>
      <p:ext uri="{BB962C8B-B14F-4D97-AF65-F5344CB8AC3E}">
        <p14:creationId xmlns:p14="http://schemas.microsoft.com/office/powerpoint/2010/main" val="320137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F3974-7A0D-430A-8E3E-15B41CAD3501}" type="slidenum">
              <a:rPr lang="en-US" smtClean="0"/>
              <a:pPr/>
              <a:t>11</a:t>
            </a:fld>
            <a:endParaRPr lang="en-US" dirty="0"/>
          </a:p>
        </p:txBody>
      </p:sp>
    </p:spTree>
    <p:extLst>
      <p:ext uri="{BB962C8B-B14F-4D97-AF65-F5344CB8AC3E}">
        <p14:creationId xmlns:p14="http://schemas.microsoft.com/office/powerpoint/2010/main" val="184296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F3974-7A0D-430A-8E3E-15B41CAD3501}" type="slidenum">
              <a:rPr lang="en-US" smtClean="0"/>
              <a:pPr/>
              <a:t>12</a:t>
            </a:fld>
            <a:endParaRPr lang="en-US" dirty="0"/>
          </a:p>
        </p:txBody>
      </p:sp>
    </p:spTree>
    <p:extLst>
      <p:ext uri="{BB962C8B-B14F-4D97-AF65-F5344CB8AC3E}">
        <p14:creationId xmlns:p14="http://schemas.microsoft.com/office/powerpoint/2010/main" val="69205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F3974-7A0D-430A-8E3E-15B41CAD3501}" type="slidenum">
              <a:rPr lang="en-US" smtClean="0"/>
              <a:pPr/>
              <a:t>13</a:t>
            </a:fld>
            <a:endParaRPr lang="en-US" dirty="0"/>
          </a:p>
        </p:txBody>
      </p:sp>
    </p:spTree>
    <p:extLst>
      <p:ext uri="{BB962C8B-B14F-4D97-AF65-F5344CB8AC3E}">
        <p14:creationId xmlns:p14="http://schemas.microsoft.com/office/powerpoint/2010/main" val="61842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00F3974-7A0D-430A-8E3E-15B41CAD3501}" type="slidenum">
              <a:rPr lang="en-US" smtClean="0"/>
              <a:pPr/>
              <a:t>2</a:t>
            </a:fld>
            <a:endParaRPr lang="en-US" dirty="0"/>
          </a:p>
        </p:txBody>
      </p:sp>
    </p:spTree>
    <p:extLst>
      <p:ext uri="{BB962C8B-B14F-4D97-AF65-F5344CB8AC3E}">
        <p14:creationId xmlns:p14="http://schemas.microsoft.com/office/powerpoint/2010/main" val="357159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Image source: https://www.flickr.com/photos/macwagen/131360868/in/photolist-cBg1y-6c4GFm-7T4nYt-aDZyQK-brxRtv-bEubNm-rgUE14-9jJ6se-819aj6-86qXZv-bBBXRX-C52LiY-9UcsAp-u9vjjh-zoFqD-mb6aJc-977Dks-dCQ4ym-dCJEuB-2aHREB-9ZWdWv-ei8C7h-nCVz5S-o4rNNH-i6FEXj-gah2jw-qocPJK-afXTnh-fT4dZe-bgnk4K-8ABEC6-nQRkVW-7T4nRc-an6VPS-dCQ4SA-fwiL8Y-8NJips-8MbXHi-njBHv9-df4Dik-dYciqX-6eHRzj-ecyK32-bb1fDi-nbNcq1-dCJEMD-oQCKD1-q6XLEk-dCQ4Cw-4pPs34</a:t>
            </a:r>
            <a:endParaRPr lang="en-US" sz="800" dirty="0"/>
          </a:p>
        </p:txBody>
      </p:sp>
      <p:sp>
        <p:nvSpPr>
          <p:cNvPr id="4" name="Slide Number Placeholder 3"/>
          <p:cNvSpPr>
            <a:spLocks noGrp="1"/>
          </p:cNvSpPr>
          <p:nvPr>
            <p:ph type="sldNum" sz="quarter" idx="10"/>
          </p:nvPr>
        </p:nvSpPr>
        <p:spPr/>
        <p:txBody>
          <a:bodyPr/>
          <a:lstStyle/>
          <a:p>
            <a:fld id="{300F3974-7A0D-430A-8E3E-15B41CAD3501}" type="slidenum">
              <a:rPr lang="en-US" smtClean="0"/>
              <a:pPr/>
              <a:t>3</a:t>
            </a:fld>
            <a:endParaRPr lang="en-US" dirty="0"/>
          </a:p>
        </p:txBody>
      </p:sp>
    </p:spTree>
    <p:extLst>
      <p:ext uri="{BB962C8B-B14F-4D97-AF65-F5344CB8AC3E}">
        <p14:creationId xmlns:p14="http://schemas.microsoft.com/office/powerpoint/2010/main" val="224511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ALA photo from </a:t>
            </a:r>
            <a:r>
              <a:rPr lang="en-US" dirty="0" err="1" smtClean="0"/>
              <a:t>Edwidge</a:t>
            </a:r>
            <a:r>
              <a:rPr lang="en-US" dirty="0" smtClean="0"/>
              <a:t> Danticat talk</a:t>
            </a:r>
            <a:endParaRPr lang="en-US" dirty="0"/>
          </a:p>
        </p:txBody>
      </p:sp>
      <p:sp>
        <p:nvSpPr>
          <p:cNvPr id="4" name="Slide Number Placeholder 3"/>
          <p:cNvSpPr>
            <a:spLocks noGrp="1"/>
          </p:cNvSpPr>
          <p:nvPr>
            <p:ph type="sldNum" sz="quarter" idx="10"/>
          </p:nvPr>
        </p:nvSpPr>
        <p:spPr/>
        <p:txBody>
          <a:bodyPr/>
          <a:lstStyle/>
          <a:p>
            <a:fld id="{300F3974-7A0D-430A-8E3E-15B41CAD3501}" type="slidenum">
              <a:rPr lang="en-US" smtClean="0"/>
              <a:pPr/>
              <a:t>4</a:t>
            </a:fld>
            <a:endParaRPr lang="en-US" dirty="0"/>
          </a:p>
        </p:txBody>
      </p:sp>
    </p:spTree>
    <p:extLst>
      <p:ext uri="{BB962C8B-B14F-4D97-AF65-F5344CB8AC3E}">
        <p14:creationId xmlns:p14="http://schemas.microsoft.com/office/powerpoint/2010/main" val="341980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dirty="0" err="1" smtClean="0"/>
              <a:t>source:https</a:t>
            </a:r>
            <a:r>
              <a:rPr lang="en-US" dirty="0" smtClean="0"/>
              <a:t>://www.flickr.com/photos/jakerust/16205025164/in/photolist-qFYZpA-f9THop-5aWWFa-4LXY2M-fmpfDQ-7wMLPp-8S4XnF-iPJPd9-cYiF8W-8EqL2E-zyE9st-z6fnEY-7jTmr5-fmphAN-8UkC4u-oCLuwf-iPGQ8R-96SdfA-68wJ8d-7VHvh8-e8Qpr7-4Ekx8d-iPLzh1-ekx9R9-eouxKn-73APuw-7rPiMM-baPcze-hbiEoq-fma5Up-eHzRKs-61m23G-4N5j7o-9aZXdT-CQU9c-7rPjDx-o2E6H-fma83a-eHtJZ8-eHtEYr-du77no-7KYYbt-eHzTA5-o4WmL4-fma8XZ-o4dGo1-5KsJSs-fmpmn1-eXdQjw-hn5Bp1</a:t>
            </a:r>
            <a:endParaRPr lang="en-US" dirty="0"/>
          </a:p>
        </p:txBody>
      </p:sp>
      <p:sp>
        <p:nvSpPr>
          <p:cNvPr id="4" name="Slide Number Placeholder 3"/>
          <p:cNvSpPr>
            <a:spLocks noGrp="1"/>
          </p:cNvSpPr>
          <p:nvPr>
            <p:ph type="sldNum" sz="quarter" idx="10"/>
          </p:nvPr>
        </p:nvSpPr>
        <p:spPr/>
        <p:txBody>
          <a:bodyPr/>
          <a:lstStyle/>
          <a:p>
            <a:fld id="{300F3974-7A0D-430A-8E3E-15B41CAD3501}" type="slidenum">
              <a:rPr lang="en-US" smtClean="0"/>
              <a:pPr/>
              <a:t>5</a:t>
            </a:fld>
            <a:endParaRPr lang="en-US" dirty="0"/>
          </a:p>
        </p:txBody>
      </p:sp>
    </p:spTree>
    <p:extLst>
      <p:ext uri="{BB962C8B-B14F-4D97-AF65-F5344CB8AC3E}">
        <p14:creationId xmlns:p14="http://schemas.microsoft.com/office/powerpoint/2010/main" val="170553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dirty="0" err="1" smtClean="0"/>
              <a:t>source:https</a:t>
            </a:r>
            <a:r>
              <a:rPr lang="en-US" dirty="0" smtClean="0"/>
              <a:t>://www.flickr.com/photos/cnast/5524124901/in/photolist-9q9zSM-qHQTLK-g1ofiw-7zfT8C-iPHMoE-gWE2Wt-jpSa3o-jpQo32-jpNKWZ-9eZQRE-gtbkUk-g1o3cL-g1osqe-g1nYv7-g1o4bR-g1ob25-g1okfT-g1oiJr-g1o77m-g1nPXL-g1nNaC-g1nK1c-g1nMwL-g1nvRq-6soa2A-g1nVV6-g1nsLN-g1nr1J-g1nEz9-g1nnhS-g1nzds-g1nfNE-g1nijn-9c2ioW-jpQHZC-gWEdc8-jpQmHt-jpQFf9-bDscRk-8Qjgbz-gWCZLw-gWE6AT-byMRVh-7zf7mN-heVTk-edVyhz-bBTQDT-9c2wzd-7KN9au-w4pbnf</a:t>
            </a:r>
            <a:endParaRPr lang="en-US" dirty="0"/>
          </a:p>
        </p:txBody>
      </p:sp>
      <p:sp>
        <p:nvSpPr>
          <p:cNvPr id="4" name="Slide Number Placeholder 3"/>
          <p:cNvSpPr>
            <a:spLocks noGrp="1"/>
          </p:cNvSpPr>
          <p:nvPr>
            <p:ph type="sldNum" sz="quarter" idx="10"/>
          </p:nvPr>
        </p:nvSpPr>
        <p:spPr/>
        <p:txBody>
          <a:bodyPr/>
          <a:lstStyle/>
          <a:p>
            <a:fld id="{300F3974-7A0D-430A-8E3E-15B41CAD3501}" type="slidenum">
              <a:rPr lang="en-US" smtClean="0"/>
              <a:pPr/>
              <a:t>6</a:t>
            </a:fld>
            <a:endParaRPr lang="en-US" dirty="0"/>
          </a:p>
        </p:txBody>
      </p:sp>
    </p:spTree>
    <p:extLst>
      <p:ext uri="{BB962C8B-B14F-4D97-AF65-F5344CB8AC3E}">
        <p14:creationId xmlns:p14="http://schemas.microsoft.com/office/powerpoint/2010/main" val="107048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84D70-AC87-4E7B-AE30-38F214F63C2F}" type="slidenum">
              <a:rPr lang="en-US" smtClean="0"/>
              <a:pPr/>
              <a:t>7</a:t>
            </a:fld>
            <a:endParaRPr lang="en-US" dirty="0"/>
          </a:p>
        </p:txBody>
      </p:sp>
    </p:spTree>
    <p:extLst>
      <p:ext uri="{BB962C8B-B14F-4D97-AF65-F5344CB8AC3E}">
        <p14:creationId xmlns:p14="http://schemas.microsoft.com/office/powerpoint/2010/main" val="360741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dirty="0" err="1" smtClean="0"/>
              <a:t>source:https</a:t>
            </a:r>
            <a:r>
              <a:rPr lang="en-US" dirty="0" smtClean="0"/>
              <a:t>://www.flickr.com/photos/dullhunk/3389581452/in/photolist-6awutw-m9mdpr-73Gqjb-92t8FA-fnpaj6-5NByM-9qPsEz-c3vzMS-2TvQM-6ACxYZ-ak9r9P-6XDRut-9XK9j3-ggHwRT-9pxAme-8jemiE-8xvN79-poXdjM-9qSspN-aPSYTz-aoDAFg-cNiRCE-vvgXpq-5UsmSB-9qSsqf-vLRdCE-bDFtzN-tmYRuc-765teS-qeBM6u-5DPeQ8-CwGmLn-dHT4pr-6YwPJS-cNiRUY-AJkvuS-9LxXM2-9Bzjqm-edUmxA-7FNAes-LiTYT-qkwHZM-pwaNN3-pybka9-pgGSYZ-pxVLWZ-pgGXs9-pgGU8y-pwaoBY-7vGv9A</a:t>
            </a:r>
            <a:endParaRPr lang="en-US" dirty="0"/>
          </a:p>
        </p:txBody>
      </p:sp>
      <p:sp>
        <p:nvSpPr>
          <p:cNvPr id="4" name="Slide Number Placeholder 3"/>
          <p:cNvSpPr>
            <a:spLocks noGrp="1"/>
          </p:cNvSpPr>
          <p:nvPr>
            <p:ph type="sldNum" sz="quarter" idx="10"/>
          </p:nvPr>
        </p:nvSpPr>
        <p:spPr/>
        <p:txBody>
          <a:bodyPr/>
          <a:lstStyle/>
          <a:p>
            <a:fld id="{300F3974-7A0D-430A-8E3E-15B41CAD3501}" type="slidenum">
              <a:rPr lang="en-US" smtClean="0"/>
              <a:pPr/>
              <a:t>8</a:t>
            </a:fld>
            <a:endParaRPr lang="en-US" dirty="0"/>
          </a:p>
        </p:txBody>
      </p:sp>
    </p:spTree>
    <p:extLst>
      <p:ext uri="{BB962C8B-B14F-4D97-AF65-F5344CB8AC3E}">
        <p14:creationId xmlns:p14="http://schemas.microsoft.com/office/powerpoint/2010/main" val="293026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F3974-7A0D-430A-8E3E-15B41CAD3501}" type="slidenum">
              <a:rPr lang="en-US" smtClean="0"/>
              <a:pPr/>
              <a:t>9</a:t>
            </a:fld>
            <a:endParaRPr lang="en-US" dirty="0"/>
          </a:p>
        </p:txBody>
      </p:sp>
    </p:spTree>
    <p:extLst>
      <p:ext uri="{BB962C8B-B14F-4D97-AF65-F5344CB8AC3E}">
        <p14:creationId xmlns:p14="http://schemas.microsoft.com/office/powerpoint/2010/main" val="423551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848" y="2045110"/>
            <a:ext cx="9948942" cy="14111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755696" y="3730572"/>
            <a:ext cx="8193247" cy="168241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63368" y="252972"/>
            <a:ext cx="3369148" cy="53916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830" y="252972"/>
            <a:ext cx="9918461" cy="53916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586" y="4230421"/>
            <a:ext cx="9948942" cy="130752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24586" y="2790311"/>
            <a:ext cx="9948942" cy="144011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830" y="1475161"/>
            <a:ext cx="6642788" cy="4169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87695" y="1475161"/>
            <a:ext cx="6644821" cy="4169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32" y="263640"/>
            <a:ext cx="10534174" cy="10972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85232" y="1473637"/>
            <a:ext cx="5171581" cy="6141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5232" y="2087779"/>
            <a:ext cx="5171581" cy="37930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945794" y="1473637"/>
            <a:ext cx="5173613" cy="6141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45794" y="2087779"/>
            <a:ext cx="5173613" cy="37930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5233" y="262116"/>
            <a:ext cx="3850745" cy="111551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576188" y="262116"/>
            <a:ext cx="6543218" cy="56187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85233" y="1377630"/>
            <a:ext cx="3850745" cy="45032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94191" y="4608354"/>
            <a:ext cx="7022783" cy="54404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94191" y="588236"/>
            <a:ext cx="7022783" cy="3950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294191" y="5152397"/>
            <a:ext cx="7022783" cy="7726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66DF0-D4A1-40DA-A984-DDCD5BC7D1F9}" type="datetimeFigureOut">
              <a:rPr lang="en-US" smtClean="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5B6E05-4C45-4D56-AE9B-62FB975561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232" y="263640"/>
            <a:ext cx="10534174" cy="109722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85232" y="1536119"/>
            <a:ext cx="10534174" cy="43447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85232" y="6101803"/>
            <a:ext cx="2731082" cy="350503"/>
          </a:xfrm>
          <a:prstGeom prst="rect">
            <a:avLst/>
          </a:prstGeom>
        </p:spPr>
        <p:txBody>
          <a:bodyPr vert="horz" lIns="91440" tIns="45720" rIns="91440" bIns="45720" rtlCol="0" anchor="ctr"/>
          <a:lstStyle>
            <a:lvl1pPr algn="l">
              <a:defRPr sz="1200">
                <a:solidFill>
                  <a:schemeClr val="tx1">
                    <a:tint val="75000"/>
                  </a:schemeClr>
                </a:solidFill>
              </a:defRPr>
            </a:lvl1pPr>
          </a:lstStyle>
          <a:p>
            <a:fld id="{F2766DF0-D4A1-40DA-A984-DDCD5BC7D1F9}" type="datetimeFigureOut">
              <a:rPr lang="en-US" smtClean="0"/>
              <a:pPr/>
              <a:t>1/20/2016</a:t>
            </a:fld>
            <a:endParaRPr lang="en-US" dirty="0"/>
          </a:p>
        </p:txBody>
      </p:sp>
      <p:sp>
        <p:nvSpPr>
          <p:cNvPr id="5" name="Footer Placeholder 4"/>
          <p:cNvSpPr>
            <a:spLocks noGrp="1"/>
          </p:cNvSpPr>
          <p:nvPr>
            <p:ph type="ftr" sz="quarter" idx="3"/>
          </p:nvPr>
        </p:nvSpPr>
        <p:spPr>
          <a:xfrm>
            <a:off x="3999085" y="6101803"/>
            <a:ext cx="3706469" cy="3505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88324" y="6101803"/>
            <a:ext cx="2731082" cy="350503"/>
          </a:xfrm>
          <a:prstGeom prst="rect">
            <a:avLst/>
          </a:prstGeom>
        </p:spPr>
        <p:txBody>
          <a:bodyPr vert="horz" lIns="91440" tIns="45720" rIns="91440" bIns="45720" rtlCol="0" anchor="ctr"/>
          <a:lstStyle>
            <a:lvl1pPr algn="r">
              <a:defRPr sz="1200">
                <a:solidFill>
                  <a:schemeClr val="tx1">
                    <a:tint val="75000"/>
                  </a:schemeClr>
                </a:solidFill>
              </a:defRPr>
            </a:lvl1pPr>
          </a:lstStyle>
          <a:p>
            <a:fld id="{395B6E05-4C45-4D56-AE9B-62FB975561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xan.goodman@unlv.edu/te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xan.goodman@unlv.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8" name="Title 7"/>
          <p:cNvSpPr>
            <a:spLocks noGrp="1"/>
          </p:cNvSpPr>
          <p:nvPr>
            <p:ph type="ctrTitle"/>
          </p:nvPr>
        </p:nvSpPr>
        <p:spPr>
          <a:xfrm>
            <a:off x="0" y="1158081"/>
            <a:ext cx="11704197" cy="2298185"/>
          </a:xfrm>
        </p:spPr>
        <p:txBody>
          <a:bodyPr>
            <a:normAutofit/>
          </a:bodyPr>
          <a:lstStyle/>
          <a:p>
            <a:r>
              <a:rPr lang="en-US" sz="3600" dirty="0" smtClean="0">
                <a:solidFill>
                  <a:srgbClr val="C00000"/>
                </a:solidFill>
                <a:latin typeface="Palatino Linotype" panose="02040502050505030304" pitchFamily="18" charset="0"/>
              </a:rPr>
              <a:t>Framing the Framework: An exploration of the ACRL Framework for Information Literacy for Higher Education within Nursing and Public Health</a:t>
            </a:r>
            <a:endParaRPr lang="en-US" sz="3600" dirty="0">
              <a:latin typeface="Palatino Linotype" panose="02040502050505030304" pitchFamily="18" charset="0"/>
            </a:endParaRPr>
          </a:p>
        </p:txBody>
      </p:sp>
      <p:sp>
        <p:nvSpPr>
          <p:cNvPr id="9" name="Subtitle 8"/>
          <p:cNvSpPr>
            <a:spLocks noGrp="1"/>
          </p:cNvSpPr>
          <p:nvPr>
            <p:ph type="subTitle" idx="1"/>
          </p:nvPr>
        </p:nvSpPr>
        <p:spPr>
          <a:xfrm>
            <a:off x="1755695" y="4206081"/>
            <a:ext cx="8193247" cy="1371600"/>
          </a:xfrm>
        </p:spPr>
        <p:txBody>
          <a:bodyPr>
            <a:normAutofit fontScale="85000" lnSpcReduction="20000"/>
          </a:bodyPr>
          <a:lstStyle/>
          <a:p>
            <a:r>
              <a:rPr lang="en-US" sz="2000" dirty="0" smtClean="0">
                <a:solidFill>
                  <a:schemeClr val="tx1"/>
                </a:solidFill>
                <a:latin typeface="Palatino Linotype" panose="02040502050505030304" pitchFamily="18" charset="0"/>
              </a:rPr>
              <a:t>Xan Goodman</a:t>
            </a:r>
          </a:p>
          <a:p>
            <a:r>
              <a:rPr lang="en-US" sz="2000" dirty="0" smtClean="0">
                <a:solidFill>
                  <a:schemeClr val="tx1"/>
                </a:solidFill>
                <a:latin typeface="Palatino Linotype" panose="02040502050505030304" pitchFamily="18" charset="0"/>
              </a:rPr>
              <a:t>University of Nevada, Las Vegas </a:t>
            </a:r>
          </a:p>
          <a:p>
            <a:r>
              <a:rPr lang="en-US" sz="2000" dirty="0" smtClean="0">
                <a:solidFill>
                  <a:schemeClr val="tx1"/>
                </a:solidFill>
                <a:latin typeface="Palatino Linotype" panose="02040502050505030304" pitchFamily="18" charset="0"/>
              </a:rPr>
              <a:t>In Tune with the Future through Vision, Visibility and Partnership</a:t>
            </a:r>
          </a:p>
          <a:p>
            <a:r>
              <a:rPr lang="en-US" sz="2000" dirty="0" smtClean="0">
                <a:solidFill>
                  <a:schemeClr val="tx1"/>
                </a:solidFill>
                <a:latin typeface="Palatino Linotype" panose="02040502050505030304" pitchFamily="18" charset="0"/>
              </a:rPr>
              <a:t>Joint Meeting 2016, Stanford University </a:t>
            </a:r>
          </a:p>
          <a:p>
            <a:r>
              <a:rPr lang="en-US" sz="2000" dirty="0" smtClean="0">
                <a:solidFill>
                  <a:schemeClr val="tx1"/>
                </a:solidFill>
                <a:latin typeface="Palatino Linotype" panose="02040502050505030304" pitchFamily="18" charset="0"/>
              </a:rPr>
              <a:t>email: </a:t>
            </a:r>
            <a:r>
              <a:rPr lang="en-US" sz="2000" dirty="0" smtClean="0">
                <a:solidFill>
                  <a:schemeClr val="tx1"/>
                </a:solidFill>
                <a:latin typeface="Palatino Linotype" panose="02040502050505030304" pitchFamily="18" charset="0"/>
                <a:hlinkClick r:id="rId4"/>
              </a:rPr>
              <a:t>xan.goodman@unlv.edu/tel</a:t>
            </a:r>
            <a:r>
              <a:rPr lang="en-US" sz="2000" dirty="0" smtClean="0">
                <a:solidFill>
                  <a:schemeClr val="tx1"/>
                </a:solidFill>
                <a:latin typeface="Palatino Linotype" panose="02040502050505030304" pitchFamily="18" charset="0"/>
              </a:rPr>
              <a:t>: 702-895-2233</a:t>
            </a:r>
            <a:endParaRPr lang="en-US" sz="2000" dirty="0">
              <a:solidFill>
                <a:schemeClr val="tx1"/>
              </a:solidFill>
              <a:latin typeface="Palatino Linotype" panose="02040502050505030304" pitchFamily="18" charset="0"/>
            </a:endParaRPr>
          </a:p>
        </p:txBody>
      </p:sp>
    </p:spTree>
  </p:cSld>
  <p:clrMapOvr>
    <a:masterClrMapping/>
  </p:clrMapOvr>
  <p:transition spd="slow" advTm="13556">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Rubric </a:t>
            </a:r>
            <a:endParaRPr lang="en-US" dirty="0"/>
          </a:p>
        </p:txBody>
      </p:sp>
      <p:sp>
        <p:nvSpPr>
          <p:cNvPr id="12" name="Content Placeholder 11"/>
          <p:cNvSpPr>
            <a:spLocks noGrp="1"/>
          </p:cNvSpPr>
          <p:nvPr>
            <p:ph idx="1"/>
          </p:nvPr>
        </p:nvSpPr>
        <p:spPr/>
        <p:txBody>
          <a:bodyPr/>
          <a:lstStyle/>
          <a:p>
            <a:r>
              <a:rPr lang="en-US" dirty="0" smtClean="0">
                <a:solidFill>
                  <a:schemeClr val="dk1"/>
                </a:solidFill>
                <a:latin typeface="Arial"/>
                <a:ea typeface="Arial"/>
                <a:cs typeface="Arial"/>
                <a:sym typeface="Arial"/>
              </a:rPr>
              <a:t>Students’ adherence with APA (title page, in-text citation and reference page) </a:t>
            </a:r>
          </a:p>
          <a:p>
            <a:r>
              <a:rPr lang="en-US" dirty="0" smtClean="0">
                <a:solidFill>
                  <a:schemeClr val="dk1"/>
                </a:solidFill>
                <a:latin typeface="Arial"/>
                <a:ea typeface="Arial"/>
                <a:cs typeface="Arial"/>
                <a:sym typeface="Arial"/>
              </a:rPr>
              <a:t>Quality of sources (relevant journal/websites, standards, and external sources).</a:t>
            </a:r>
            <a:endParaRPr lang="en-US" dirty="0"/>
          </a:p>
        </p:txBody>
      </p:sp>
      <p:sp>
        <p:nvSpPr>
          <p:cNvPr id="2" name="Slide Number Placeholder 1"/>
          <p:cNvSpPr>
            <a:spLocks noGrp="1"/>
          </p:cNvSpPr>
          <p:nvPr>
            <p:ph type="sldNum" sz="quarter" idx="12"/>
          </p:nvPr>
        </p:nvSpPr>
        <p:spPr/>
        <p:txBody>
          <a:bodyPr/>
          <a:lstStyle/>
          <a:p>
            <a:fld id="{43315FFC-5866-482B-B551-9C3BF8A43589}" type="slidenum">
              <a:rPr lang="en-US" smtClean="0"/>
              <a:pPr/>
              <a:t>10</a:t>
            </a:fld>
            <a:endParaRPr lang="en-US" dirty="0"/>
          </a:p>
        </p:txBody>
      </p:sp>
      <p:pic>
        <p:nvPicPr>
          <p:cNvPr id="13" name="Picture 12" descr="UNLV Libraries-PowerPoint Slide Background - Design B.jpg"/>
          <p:cNvPicPr>
            <a:picLocks noChangeAspect="1"/>
          </p:cNvPicPr>
          <p:nvPr/>
        </p:nvPicPr>
        <p:blipFill>
          <a:blip r:embed="rId3" cstate="print"/>
          <a:stretch>
            <a:fillRect/>
          </a:stretch>
        </p:blipFill>
        <p:spPr>
          <a:xfrm>
            <a:off x="26375" y="-131057"/>
            <a:ext cx="11703756" cy="6583363"/>
          </a:xfrm>
          <a:prstGeom prst="rect">
            <a:avLst/>
          </a:prstGeom>
        </p:spPr>
      </p:pic>
      <p:sp>
        <p:nvSpPr>
          <p:cNvPr id="29697" name="Rectangle 1"/>
          <p:cNvSpPr>
            <a:spLocks noChangeArrowheads="1"/>
          </p:cNvSpPr>
          <p:nvPr/>
        </p:nvSpPr>
        <p:spPr bwMode="auto">
          <a:xfrm>
            <a:off x="0" y="0"/>
            <a:ext cx="1170463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19861041"/>
              </p:ext>
            </p:extLst>
          </p:nvPr>
        </p:nvGraphicFramePr>
        <p:xfrm>
          <a:off x="26376" y="167481"/>
          <a:ext cx="11678262" cy="8169211"/>
        </p:xfrm>
        <a:graphic>
          <a:graphicData uri="http://schemas.openxmlformats.org/drawingml/2006/table">
            <a:tbl>
              <a:tblPr firstRow="1" firstCol="1" bandRow="1">
                <a:tableStyleId>{7DF18680-E054-41AD-8BC1-D1AEF772440D}</a:tableStyleId>
              </a:tblPr>
              <a:tblGrid>
                <a:gridCol w="1437523"/>
                <a:gridCol w="1396998"/>
                <a:gridCol w="1480179"/>
                <a:gridCol w="1450319"/>
                <a:gridCol w="1379935"/>
                <a:gridCol w="1464182"/>
                <a:gridCol w="1534563"/>
                <a:gridCol w="1534563"/>
              </a:tblGrid>
              <a:tr h="735903">
                <a:tc>
                  <a:txBody>
                    <a:bodyPr/>
                    <a:lstStyle/>
                    <a:p>
                      <a:pPr marL="0" marR="0" algn="l">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Frame</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Authority</a:t>
                      </a:r>
                      <a:r>
                        <a:rPr lang="en-US" sz="2000" dirty="0">
                          <a:solidFill>
                            <a:schemeClr val="tx1"/>
                          </a:solidFill>
                          <a:effectLst/>
                          <a:latin typeface="Palatino Linotype" panose="02040502050505030304" pitchFamily="18" charset="0"/>
                        </a:rPr>
                        <a:t> </a:t>
                      </a:r>
                    </a:p>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AIC&amp;C</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Info </a:t>
                      </a:r>
                      <a:r>
                        <a:rPr lang="en-US" sz="2000" dirty="0">
                          <a:solidFill>
                            <a:schemeClr val="tx1"/>
                          </a:solidFill>
                          <a:effectLst/>
                          <a:latin typeface="Palatino Linotype" panose="02040502050505030304" pitchFamily="18" charset="0"/>
                        </a:rPr>
                        <a:t>Creation</a:t>
                      </a:r>
                    </a:p>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ICAAP</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Info </a:t>
                      </a:r>
                      <a:r>
                        <a:rPr lang="en-US" sz="2000" dirty="0">
                          <a:solidFill>
                            <a:schemeClr val="tx1"/>
                          </a:solidFill>
                          <a:effectLst/>
                          <a:latin typeface="Palatino Linotype" panose="02040502050505030304" pitchFamily="18" charset="0"/>
                        </a:rPr>
                        <a:t>Value</a:t>
                      </a: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IHV</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Research </a:t>
                      </a:r>
                      <a:r>
                        <a:rPr lang="en-US" sz="2000" dirty="0">
                          <a:solidFill>
                            <a:schemeClr val="tx1"/>
                          </a:solidFill>
                          <a:effectLst/>
                          <a:latin typeface="Palatino Linotype" panose="02040502050505030304" pitchFamily="18" charset="0"/>
                        </a:rPr>
                        <a:t>Inquiry</a:t>
                      </a:r>
                    </a:p>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RAS</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Scholarship </a:t>
                      </a:r>
                      <a:r>
                        <a:rPr lang="en-US" sz="2000" dirty="0" err="1">
                          <a:solidFill>
                            <a:schemeClr val="tx1"/>
                          </a:solidFill>
                          <a:effectLst/>
                          <a:latin typeface="Palatino Linotype" panose="02040502050505030304" pitchFamily="18" charset="0"/>
                        </a:rPr>
                        <a:t>Convo</a:t>
                      </a:r>
                      <a:endParaRPr lang="en-US" sz="2000" dirty="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SAC</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Search</a:t>
                      </a:r>
                      <a:endParaRPr lang="en-US" sz="2000" dirty="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SASE</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r>
              <a:tr h="895350">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Public Health </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Outcomes</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 </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a:solidFill>
                            <a:schemeClr val="tx1"/>
                          </a:solidFill>
                          <a:effectLst/>
                        </a:rPr>
                        <a:t> </a:t>
                      </a:r>
                      <a:endParaRPr lang="en-US" sz="180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a:solidFill>
                            <a:schemeClr val="tx1"/>
                          </a:solidFill>
                          <a:effectLst/>
                        </a:rPr>
                        <a:t> </a:t>
                      </a:r>
                      <a:endParaRPr lang="en-US" sz="180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r>
              <a:tr h="1566862">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Locate, use, evaluate and synthesize public health info </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a:solidFill>
                            <a:schemeClr val="tx1"/>
                          </a:solidFill>
                          <a:effectLst/>
                        </a:rPr>
                        <a:t> </a:t>
                      </a:r>
                      <a:endParaRPr lang="en-US" sz="180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 </a:t>
                      </a:r>
                      <a:r>
                        <a:rPr lang="en-US" sz="1800" dirty="0" smtClean="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r>
              <a:tr h="1343025">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Use of mass media &amp; electronic </a:t>
                      </a:r>
                      <a:r>
                        <a:rPr lang="en-US" sz="1800" dirty="0" smtClean="0">
                          <a:solidFill>
                            <a:schemeClr val="tx1"/>
                          </a:solidFill>
                          <a:effectLst/>
                          <a:latin typeface="Arial Narrow" panose="020B0606020202030204" pitchFamily="34" charset="0"/>
                        </a:rPr>
                        <a:t>technology</a:t>
                      </a:r>
                      <a:endParaRPr lang="en-US" sz="1800" dirty="0">
                        <a:solidFill>
                          <a:schemeClr val="tx1"/>
                        </a:solidFill>
                        <a:effectLst/>
                        <a:latin typeface="Arial Narrow" panose="020B0606020202030204" pitchFamily="34" charset="0"/>
                      </a:endParaRP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 </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a:solidFill>
                            <a:schemeClr val="tx1"/>
                          </a:solidFill>
                          <a:effectLst/>
                        </a:rPr>
                        <a:t>X</a:t>
                      </a:r>
                      <a:endParaRPr lang="en-US" sz="180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r>
              <a:tr h="1566862">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Underlying science of human health &amp; disease, health promotion </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r>
              <a:tr h="1119187">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Evidence-based approaches to public health </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563" marR="47563" marT="0" marB="0"/>
                </a:tc>
                <a:tc>
                  <a:txBody>
                    <a:bodyPr/>
                    <a:lstStyle/>
                    <a:p>
                      <a:pPr marL="0" marR="0" algn="l">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X</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c>
                  <a:txBody>
                    <a:bodyPr/>
                    <a:lstStyle/>
                    <a:p>
                      <a:pPr marL="0" marR="0" algn="ctr">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47563" marR="47563" marT="0" marB="0"/>
                </a:tc>
              </a:tr>
            </a:tbl>
          </a:graphicData>
        </a:graphic>
      </p:graphicFrame>
    </p:spTree>
    <p:extLst>
      <p:ext uri="{BB962C8B-B14F-4D97-AF65-F5344CB8AC3E}">
        <p14:creationId xmlns:p14="http://schemas.microsoft.com/office/powerpoint/2010/main" val="3532923134"/>
      </p:ext>
    </p:extLst>
  </p:cSld>
  <p:clrMapOvr>
    <a:masterClrMapping/>
  </p:clrMapOvr>
  <mc:AlternateContent xmlns:mc="http://schemas.openxmlformats.org/markup-compatibility/2006" xmlns:p14="http://schemas.microsoft.com/office/powerpoint/2010/main">
    <mc:Choice Requires="p14">
      <p:transition spd="slow" p14:dur="2000" advTm="19501"/>
    </mc:Choice>
    <mc:Fallback xmlns="">
      <p:transition spd="slow" advTm="1950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8" name="Title 7"/>
          <p:cNvSpPr>
            <a:spLocks noGrp="1"/>
          </p:cNvSpPr>
          <p:nvPr>
            <p:ph type="ctrTitle"/>
          </p:nvPr>
        </p:nvSpPr>
        <p:spPr/>
        <p:txBody>
          <a:bodyPr>
            <a:normAutofit/>
          </a:bodyPr>
          <a:lstStyle/>
          <a:p>
            <a:r>
              <a:rPr lang="en-US" dirty="0" smtClean="0">
                <a:solidFill>
                  <a:srgbClr val="C00000"/>
                </a:solidFill>
                <a:latin typeface="Palatino Linotype" panose="02040502050505030304" pitchFamily="18" charset="0"/>
              </a:rPr>
              <a:t>Nursing </a:t>
            </a:r>
            <a:endParaRPr lang="en-US" dirty="0">
              <a:latin typeface="Palatino Linotype" panose="02040502050505030304" pitchFamily="18" charset="0"/>
            </a:endParaRPr>
          </a:p>
        </p:txBody>
      </p:sp>
    </p:spTree>
    <p:extLst>
      <p:ext uri="{BB962C8B-B14F-4D97-AF65-F5344CB8AC3E}">
        <p14:creationId xmlns:p14="http://schemas.microsoft.com/office/powerpoint/2010/main" val="3838684148"/>
      </p:ext>
    </p:extLst>
  </p:cSld>
  <p:clrMapOvr>
    <a:masterClrMapping/>
  </p:clrMapOvr>
  <mc:AlternateContent xmlns:mc="http://schemas.openxmlformats.org/markup-compatibility/2006" xmlns:p14="http://schemas.microsoft.com/office/powerpoint/2010/main">
    <mc:Choice Requires="p14">
      <p:transition spd="slow" p14:dur="2000" advTm="13556"/>
    </mc:Choice>
    <mc:Fallback xmlns="">
      <p:transition spd="slow" advTm="1355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LV Libraries-PowerPoint Slide Background - Design B.jpg"/>
          <p:cNvPicPr>
            <a:picLocks noChangeAspect="1"/>
          </p:cNvPicPr>
          <p:nvPr/>
        </p:nvPicPr>
        <p:blipFill>
          <a:blip r:embed="rId3" cstate="print"/>
          <a:stretch>
            <a:fillRect/>
          </a:stretch>
        </p:blipFill>
        <p:spPr>
          <a:xfrm>
            <a:off x="29344" y="-6690"/>
            <a:ext cx="11703756" cy="658336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40343613"/>
              </p:ext>
            </p:extLst>
          </p:nvPr>
        </p:nvGraphicFramePr>
        <p:xfrm>
          <a:off x="29343" y="-6690"/>
          <a:ext cx="12833376" cy="7514280"/>
        </p:xfrm>
        <a:graphic>
          <a:graphicData uri="http://schemas.openxmlformats.org/drawingml/2006/table">
            <a:tbl>
              <a:tblPr firstRow="1" firstCol="1" bandRow="1">
                <a:tableStyleId>{7DF18680-E054-41AD-8BC1-D1AEF772440D}</a:tableStyleId>
              </a:tblPr>
              <a:tblGrid>
                <a:gridCol w="3882660"/>
                <a:gridCol w="1084936"/>
                <a:gridCol w="1541180"/>
                <a:gridCol w="1219200"/>
                <a:gridCol w="990600"/>
                <a:gridCol w="1492873"/>
                <a:gridCol w="1555127"/>
                <a:gridCol w="1066800"/>
              </a:tblGrid>
              <a:tr h="974400">
                <a:tc>
                  <a:txBody>
                    <a:bodyPr/>
                    <a:lstStyle/>
                    <a:p>
                      <a:pPr marL="0" marR="0" algn="l">
                        <a:lnSpc>
                          <a:spcPct val="107000"/>
                        </a:lnSpc>
                        <a:spcBef>
                          <a:spcPts val="0"/>
                        </a:spcBef>
                        <a:spcAft>
                          <a:spcPts val="0"/>
                        </a:spcAft>
                      </a:pPr>
                      <a:r>
                        <a:rPr lang="en-US" sz="11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Frame</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Authority</a:t>
                      </a:r>
                      <a:endParaRPr lang="en-US" sz="2000" dirty="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AIC&amp;C</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Info </a:t>
                      </a:r>
                      <a:r>
                        <a:rPr lang="en-US" sz="2000" dirty="0">
                          <a:solidFill>
                            <a:schemeClr val="tx1"/>
                          </a:solidFill>
                          <a:effectLst/>
                          <a:latin typeface="Palatino Linotype" panose="02040502050505030304" pitchFamily="18" charset="0"/>
                        </a:rPr>
                        <a:t>Creation</a:t>
                      </a:r>
                    </a:p>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ICAAP</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Info </a:t>
                      </a:r>
                      <a:r>
                        <a:rPr lang="en-US" sz="2000" dirty="0">
                          <a:solidFill>
                            <a:schemeClr val="tx1"/>
                          </a:solidFill>
                          <a:effectLst/>
                          <a:latin typeface="Palatino Linotype" panose="02040502050505030304" pitchFamily="18" charset="0"/>
                        </a:rPr>
                        <a:t>Value</a:t>
                      </a:r>
                    </a:p>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 </a:t>
                      </a:r>
                      <a:r>
                        <a:rPr lang="en-US" sz="2000" dirty="0" smtClean="0">
                          <a:solidFill>
                            <a:schemeClr val="tx1"/>
                          </a:solidFill>
                          <a:effectLst/>
                          <a:latin typeface="Palatino Linotype" panose="02040502050505030304" pitchFamily="18" charset="0"/>
                        </a:rPr>
                        <a:t>IHV</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Research </a:t>
                      </a:r>
                      <a:r>
                        <a:rPr lang="en-US" sz="2000" dirty="0">
                          <a:solidFill>
                            <a:schemeClr val="tx1"/>
                          </a:solidFill>
                          <a:effectLst/>
                          <a:latin typeface="Palatino Linotype" panose="02040502050505030304" pitchFamily="18" charset="0"/>
                        </a:rPr>
                        <a:t>Inquiry</a:t>
                      </a:r>
                    </a:p>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RAS</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Scholarship </a:t>
                      </a:r>
                      <a:r>
                        <a:rPr lang="en-US" sz="2000" dirty="0" err="1">
                          <a:solidFill>
                            <a:schemeClr val="tx1"/>
                          </a:solidFill>
                          <a:effectLst/>
                          <a:latin typeface="Palatino Linotype" panose="02040502050505030304" pitchFamily="18" charset="0"/>
                        </a:rPr>
                        <a:t>Convo</a:t>
                      </a:r>
                      <a:endParaRPr lang="en-US" sz="2000" dirty="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a:solidFill>
                            <a:schemeClr val="tx1"/>
                          </a:solidFill>
                          <a:effectLst/>
                          <a:latin typeface="Palatino Linotype" panose="02040502050505030304" pitchFamily="18" charset="0"/>
                        </a:rPr>
                        <a:t>SAC</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endParaRPr lang="en-US" sz="2000" dirty="0" smtClean="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Search</a:t>
                      </a:r>
                      <a:endParaRPr lang="en-US" sz="2000" dirty="0">
                        <a:solidFill>
                          <a:schemeClr val="tx1"/>
                        </a:solidFill>
                        <a:effectLst/>
                        <a:latin typeface="Palatino Linotype" panose="02040502050505030304" pitchFamily="18" charset="0"/>
                      </a:endParaRPr>
                    </a:p>
                    <a:p>
                      <a:pPr marL="0" marR="0" algn="ctr">
                        <a:lnSpc>
                          <a:spcPct val="107000"/>
                        </a:lnSpc>
                        <a:spcBef>
                          <a:spcPts val="0"/>
                        </a:spcBef>
                        <a:spcAft>
                          <a:spcPts val="0"/>
                        </a:spcAft>
                      </a:pPr>
                      <a:r>
                        <a:rPr lang="en-US" sz="2000" dirty="0" smtClean="0">
                          <a:solidFill>
                            <a:schemeClr val="tx1"/>
                          </a:solidFill>
                          <a:effectLst/>
                          <a:latin typeface="Palatino Linotype" panose="02040502050505030304" pitchFamily="18" charset="0"/>
                        </a:rPr>
                        <a:t>SASE</a:t>
                      </a:r>
                      <a:endParaRPr lang="en-US" sz="2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0881" marR="60881" marT="0" marB="0"/>
                </a:tc>
              </a:tr>
              <a:tr h="481578">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Nursing Essentials </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 </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r>
              <a:tr h="974051">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Knowledge and skills in</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leadership, quality</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improvement, and patient safety. (Essential 2) – Capstone Papers</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1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dirty="0">
                          <a:solidFill>
                            <a:schemeClr val="tx1"/>
                          </a:solidFill>
                          <a:effectLst/>
                        </a:rPr>
                        <a:t>X</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dirty="0">
                          <a:solidFill>
                            <a:schemeClr val="tx1"/>
                          </a:solidFill>
                          <a:effectLst/>
                        </a:rPr>
                        <a:t>X</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r>
              <a:tr h="1220287">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Professional nursing practice is </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grounded in the translation of current </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evidence into one’s practice. </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(Essential 3)</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dirty="0">
                          <a:solidFill>
                            <a:schemeClr val="tx1"/>
                          </a:solidFill>
                          <a:effectLst/>
                        </a:rPr>
                        <a:t>X</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r>
              <a:tr h="1220287">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Knowledge and skills in information management and patient care </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technology are  critical in the </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delivery of  quality patient care. (Essential 4)</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dirty="0">
                          <a:solidFill>
                            <a:schemeClr val="tx1"/>
                          </a:solidFill>
                          <a:effectLst/>
                        </a:rPr>
                        <a:t>X</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r>
              <a:tr h="1712760">
                <a:tc>
                  <a:txBody>
                    <a:bodyPr/>
                    <a:lstStyle/>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The baccalaureate graduate understands and respects the variations of care, the increased complexity, and the</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 increased use of healthcare resources inherent in caring for patients. </a:t>
                      </a:r>
                    </a:p>
                    <a:p>
                      <a:pPr marL="0" marR="0" algn="l">
                        <a:lnSpc>
                          <a:spcPct val="107000"/>
                        </a:lnSpc>
                        <a:spcBef>
                          <a:spcPts val="0"/>
                        </a:spcBef>
                        <a:spcAft>
                          <a:spcPts val="0"/>
                        </a:spcAft>
                      </a:pPr>
                      <a:r>
                        <a:rPr lang="en-US" sz="1800" dirty="0">
                          <a:solidFill>
                            <a:schemeClr val="tx1"/>
                          </a:solidFill>
                          <a:effectLst/>
                          <a:latin typeface="Arial Narrow" panose="020B0606020202030204" pitchFamily="34" charset="0"/>
                        </a:rPr>
                        <a:t>(Essential 9)</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l">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a:solidFill>
                            <a:schemeClr val="tx1"/>
                          </a:solidFill>
                          <a:effectLst/>
                        </a:rPr>
                        <a:t>X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dirty="0">
                          <a:solidFill>
                            <a:schemeClr val="tx1"/>
                          </a:solidFill>
                          <a:effectLst/>
                        </a:rPr>
                        <a:t>X</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c>
                  <a:txBody>
                    <a:bodyPr/>
                    <a:lstStyle/>
                    <a:p>
                      <a:pPr marL="0" marR="0" algn="ctr">
                        <a:lnSpc>
                          <a:spcPct val="107000"/>
                        </a:lnSpc>
                        <a:spcBef>
                          <a:spcPts val="0"/>
                        </a:spcBef>
                        <a:spcAft>
                          <a:spcPts val="0"/>
                        </a:spcAft>
                      </a:pPr>
                      <a:r>
                        <a:rPr lang="en-US" sz="11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1" marR="60881" marT="0" marB="0"/>
                </a:tc>
              </a:tr>
            </a:tbl>
          </a:graphicData>
        </a:graphic>
      </p:graphicFrame>
    </p:spTree>
    <p:extLst>
      <p:ext uri="{BB962C8B-B14F-4D97-AF65-F5344CB8AC3E}">
        <p14:creationId xmlns:p14="http://schemas.microsoft.com/office/powerpoint/2010/main" val="1165975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3" name="Title 2"/>
          <p:cNvSpPr>
            <a:spLocks noGrp="1"/>
          </p:cNvSpPr>
          <p:nvPr>
            <p:ph type="ctrTitle"/>
          </p:nvPr>
        </p:nvSpPr>
        <p:spPr>
          <a:xfrm>
            <a:off x="823119" y="777081"/>
            <a:ext cx="9948942" cy="1411156"/>
          </a:xfrm>
        </p:spPr>
        <p:txBody>
          <a:bodyPr>
            <a:normAutofit/>
          </a:bodyPr>
          <a:lstStyle/>
          <a:p>
            <a:r>
              <a:rPr lang="en-US" b="1" dirty="0" smtClean="0">
                <a:solidFill>
                  <a:srgbClr val="C00000"/>
                </a:solidFill>
                <a:latin typeface="Palatino Linotype" pitchFamily="18" charset="0"/>
              </a:rPr>
              <a:t>Thank You </a:t>
            </a:r>
            <a:endParaRPr lang="en-US" b="1" dirty="0">
              <a:solidFill>
                <a:srgbClr val="C00000"/>
              </a:solidFill>
              <a:latin typeface="Palatino Linotype" pitchFamily="18" charset="0"/>
            </a:endParaRPr>
          </a:p>
        </p:txBody>
      </p:sp>
      <p:sp>
        <p:nvSpPr>
          <p:cNvPr id="4" name="Subtitle 3"/>
          <p:cNvSpPr>
            <a:spLocks noGrp="1"/>
          </p:cNvSpPr>
          <p:nvPr>
            <p:ph type="subTitle" idx="1"/>
          </p:nvPr>
        </p:nvSpPr>
        <p:spPr>
          <a:xfrm>
            <a:off x="137319" y="3977481"/>
            <a:ext cx="10820399" cy="1435507"/>
          </a:xfrm>
        </p:spPr>
        <p:txBody>
          <a:bodyPr>
            <a:normAutofit/>
          </a:bodyPr>
          <a:lstStyle/>
          <a:p>
            <a:r>
              <a:rPr lang="en-US" sz="2000" dirty="0" smtClean="0">
                <a:solidFill>
                  <a:schemeClr val="tx1"/>
                </a:solidFill>
                <a:latin typeface="Palatino Linotype" pitchFamily="18" charset="0"/>
              </a:rPr>
              <a:t>Xan Goodman, </a:t>
            </a:r>
            <a:r>
              <a:rPr lang="en-US" sz="2000" dirty="0" smtClean="0">
                <a:solidFill>
                  <a:schemeClr val="tx1"/>
                </a:solidFill>
                <a:latin typeface="Palatino Linotype" pitchFamily="18" charset="0"/>
                <a:hlinkClick r:id="rId4"/>
              </a:rPr>
              <a:t>xan.goodman@unlv.edu</a:t>
            </a:r>
            <a:endParaRPr lang="en-US" sz="2000" dirty="0" smtClean="0">
              <a:solidFill>
                <a:schemeClr val="tx1"/>
              </a:solidFill>
              <a:latin typeface="Palatino Linotype" pitchFamily="18" charset="0"/>
            </a:endParaRPr>
          </a:p>
          <a:p>
            <a:r>
              <a:rPr lang="en-US" sz="2000" dirty="0" smtClean="0">
                <a:solidFill>
                  <a:schemeClr val="tx1"/>
                </a:solidFill>
                <a:latin typeface="Palatino Linotype" pitchFamily="18" charset="0"/>
              </a:rPr>
              <a:t>University of Nevada, Las Vegas </a:t>
            </a:r>
          </a:p>
          <a:p>
            <a:pPr algn="l"/>
            <a:endParaRPr lang="en-US" dirty="0" smtClean="0">
              <a:latin typeface="Palatino Linotyp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7184" t="-21245" r="107006" b="-4494"/>
          <a:stretch/>
        </p:blipFill>
        <p:spPr>
          <a:xfrm>
            <a:off x="3742237" y="1575582"/>
            <a:ext cx="4220164" cy="3778550"/>
          </a:xfrm>
          <a:prstGeom prst="rect">
            <a:avLst/>
          </a:prstGeom>
        </p:spPr>
      </p:pic>
      <p:pic>
        <p:nvPicPr>
          <p:cNvPr id="9" name="Picture 8" descr="UNLV Libraries-PowerPoint Slide Background - Design B.jpg"/>
          <p:cNvPicPr>
            <a:picLocks noChangeAspect="1"/>
          </p:cNvPicPr>
          <p:nvPr/>
        </p:nvPicPr>
        <p:blipFill>
          <a:blip r:embed="rId4" cstate="print"/>
          <a:stretch>
            <a:fillRect/>
          </a:stretch>
        </p:blipFill>
        <p:spPr>
          <a:xfrm>
            <a:off x="23406" y="-34400"/>
            <a:ext cx="11703756" cy="6583363"/>
          </a:xfrm>
          <a:prstGeom prst="rect">
            <a:avLst/>
          </a:prstGeom>
        </p:spPr>
      </p:pic>
      <p:sp>
        <p:nvSpPr>
          <p:cNvPr id="2" name="Title 1"/>
          <p:cNvSpPr>
            <a:spLocks noGrp="1"/>
          </p:cNvSpPr>
          <p:nvPr>
            <p:ph type="title"/>
          </p:nvPr>
        </p:nvSpPr>
        <p:spPr/>
        <p:txBody>
          <a:bodyPr/>
          <a:lstStyle/>
          <a:p>
            <a:r>
              <a:rPr lang="en-US" dirty="0" smtClean="0">
                <a:solidFill>
                  <a:srgbClr val="C00000"/>
                </a:solidFill>
                <a:latin typeface="Palatino Linotype" panose="02040502050505030304" pitchFamily="18" charset="0"/>
              </a:rPr>
              <a:t>Purpose</a:t>
            </a:r>
            <a:endParaRPr lang="en-US" dirty="0">
              <a:solidFill>
                <a:srgbClr val="C00000"/>
              </a:solidFill>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smtClean="0">
                <a:latin typeface="Palatino Linotype" panose="02040502050505030304" pitchFamily="18" charset="0"/>
              </a:rPr>
              <a:t>Explore the ACRL Framework for Information Literacy for Higher Education with the context of Public Health and Nursing</a:t>
            </a:r>
            <a:endParaRPr lang="en-US" dirty="0">
              <a:latin typeface="Palatino Linotype" panose="02040502050505030304" pitchFamily="18" charset="0"/>
            </a:endParaRPr>
          </a:p>
        </p:txBody>
      </p:sp>
    </p:spTree>
    <p:extLst>
      <p:ext uri="{BB962C8B-B14F-4D97-AF65-F5344CB8AC3E}">
        <p14:creationId xmlns:p14="http://schemas.microsoft.com/office/powerpoint/2010/main" val="2675877407"/>
      </p:ext>
    </p:extLst>
  </p:cSld>
  <p:clrMapOvr>
    <a:masterClrMapping/>
  </p:clrMapOvr>
  <mc:AlternateContent xmlns:mc="http://schemas.openxmlformats.org/markup-compatibility/2006" xmlns:p14="http://schemas.microsoft.com/office/powerpoint/2010/main">
    <mc:Choice Requires="p14">
      <p:transition spd="slow" p14:dur="2000" advTm="19926"/>
    </mc:Choice>
    <mc:Fallback xmlns="">
      <p:transition spd="slow" advTm="1992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8" name="Title 7"/>
          <p:cNvSpPr>
            <a:spLocks noGrp="1"/>
          </p:cNvSpPr>
          <p:nvPr>
            <p:ph type="title"/>
          </p:nvPr>
        </p:nvSpPr>
        <p:spPr/>
        <p:txBody>
          <a:bodyPr>
            <a:normAutofit/>
          </a:bodyPr>
          <a:lstStyle/>
          <a:p>
            <a:r>
              <a:rPr lang="en-US" dirty="0" smtClean="0">
                <a:solidFill>
                  <a:srgbClr val="C00000"/>
                </a:solidFill>
                <a:latin typeface="Palatino Linotype" panose="02040502050505030304" pitchFamily="18" charset="0"/>
              </a:rPr>
              <a:t>Authority is Constructed &amp; Contextual</a:t>
            </a:r>
            <a:endParaRPr lang="en-US" dirty="0">
              <a:latin typeface="Palatino Linotype" panose="02040502050505030304" pitchFamily="18" charset="0"/>
            </a:endParaRPr>
          </a:p>
        </p:txBody>
      </p:sp>
      <p:sp>
        <p:nvSpPr>
          <p:cNvPr id="9" name="Subtitle 8"/>
          <p:cNvSpPr>
            <a:spLocks noGrp="1"/>
          </p:cNvSpPr>
          <p:nvPr>
            <p:ph idx="1"/>
          </p:nvPr>
        </p:nvSpPr>
        <p:spPr/>
        <p:txBody>
          <a:bodyPr>
            <a:normAutofit/>
          </a:bodyPr>
          <a:lstStyle/>
          <a:p>
            <a:pPr marL="0" indent="0">
              <a:buNone/>
            </a:pPr>
            <a:endParaRPr lang="en-US" dirty="0" smtClean="0">
              <a:latin typeface="Palatino Linotype" pitchFamily="18" charset="0"/>
            </a:endParaRPr>
          </a:p>
          <a:p>
            <a:pPr>
              <a:buNone/>
            </a:pPr>
            <a:endParaRPr lang="en-US" dirty="0">
              <a:solidFill>
                <a:schemeClr val="tx1"/>
              </a:solidFill>
              <a:latin typeface="Palatino Linotype"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119" y="1164431"/>
            <a:ext cx="6350000" cy="4254500"/>
          </a:xfrm>
          <a:prstGeom prst="rect">
            <a:avLst/>
          </a:prstGeo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8" name="Title 7"/>
          <p:cNvSpPr>
            <a:spLocks noGrp="1"/>
          </p:cNvSpPr>
          <p:nvPr>
            <p:ph type="title"/>
          </p:nvPr>
        </p:nvSpPr>
        <p:spPr/>
        <p:txBody>
          <a:bodyPr>
            <a:normAutofit/>
          </a:bodyPr>
          <a:lstStyle/>
          <a:p>
            <a:r>
              <a:rPr lang="en-US" dirty="0" smtClean="0">
                <a:solidFill>
                  <a:srgbClr val="C00000"/>
                </a:solidFill>
                <a:latin typeface="Palatino Linotype" panose="02040502050505030304" pitchFamily="18" charset="0"/>
              </a:rPr>
              <a:t>Information Creation as a Proces</a:t>
            </a:r>
            <a:r>
              <a:rPr lang="en-US" dirty="0">
                <a:solidFill>
                  <a:srgbClr val="C00000"/>
                </a:solidFill>
                <a:latin typeface="Palatino Linotype" panose="02040502050505030304" pitchFamily="18" charset="0"/>
              </a:rPr>
              <a:t>s</a:t>
            </a:r>
            <a:endParaRPr lang="en-US" dirty="0">
              <a:latin typeface="Palatino Linotype" panose="02040502050505030304" pitchFamily="18" charset="0"/>
            </a:endParaRPr>
          </a:p>
        </p:txBody>
      </p:sp>
      <p:sp>
        <p:nvSpPr>
          <p:cNvPr id="9" name="Subtitle 8"/>
          <p:cNvSpPr>
            <a:spLocks noGrp="1"/>
          </p:cNvSpPr>
          <p:nvPr>
            <p:ph idx="1"/>
          </p:nvPr>
        </p:nvSpPr>
        <p:spPr/>
        <p:txBody>
          <a:bodyPr>
            <a:normAutofit/>
          </a:bodyPr>
          <a:lstStyle/>
          <a:p>
            <a:pPr marL="0" indent="0">
              <a:buNone/>
            </a:pPr>
            <a:endParaRPr lang="en-US" dirty="0" smtClean="0">
              <a:latin typeface="Palatino Linotype" pitchFamily="18" charset="0"/>
            </a:endParaRPr>
          </a:p>
          <a:p>
            <a:pPr>
              <a:buNone/>
            </a:pPr>
            <a:endParaRPr lang="en-US" dirty="0">
              <a:solidFill>
                <a:schemeClr val="tx1"/>
              </a:solidFill>
              <a:latin typeface="Palatino Linotype"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119" y="1227684"/>
            <a:ext cx="8153400" cy="5355679"/>
          </a:xfrm>
          <a:prstGeom prst="rect">
            <a:avLst/>
          </a:prstGeom>
        </p:spPr>
      </p:pic>
    </p:spTree>
    <p:extLst>
      <p:ext uri="{BB962C8B-B14F-4D97-AF65-F5344CB8AC3E}">
        <p14:creationId xmlns:p14="http://schemas.microsoft.com/office/powerpoint/2010/main" val="117377367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8" name="Title 7"/>
          <p:cNvSpPr>
            <a:spLocks noGrp="1"/>
          </p:cNvSpPr>
          <p:nvPr>
            <p:ph type="title"/>
          </p:nvPr>
        </p:nvSpPr>
        <p:spPr>
          <a:xfrm>
            <a:off x="585232" y="-119179"/>
            <a:ext cx="10534174" cy="1097227"/>
          </a:xfrm>
        </p:spPr>
        <p:txBody>
          <a:bodyPr>
            <a:normAutofit/>
          </a:bodyPr>
          <a:lstStyle/>
          <a:p>
            <a:r>
              <a:rPr lang="en-US" dirty="0" smtClean="0">
                <a:solidFill>
                  <a:srgbClr val="C00000"/>
                </a:solidFill>
                <a:latin typeface="Palatino Linotype" panose="02040502050505030304" pitchFamily="18" charset="0"/>
              </a:rPr>
              <a:t>Information has value </a:t>
            </a:r>
            <a:endParaRPr lang="en-US" dirty="0">
              <a:latin typeface="Palatino Linotype" panose="02040502050505030304" pitchFamily="18" charset="0"/>
            </a:endParaRPr>
          </a:p>
        </p:txBody>
      </p:sp>
      <p:sp>
        <p:nvSpPr>
          <p:cNvPr id="9" name="Subtitle 8"/>
          <p:cNvSpPr>
            <a:spLocks noGrp="1"/>
          </p:cNvSpPr>
          <p:nvPr>
            <p:ph idx="1"/>
          </p:nvPr>
        </p:nvSpPr>
        <p:spPr/>
        <p:txBody>
          <a:bodyPr>
            <a:normAutofit/>
          </a:bodyPr>
          <a:lstStyle/>
          <a:p>
            <a:pPr marL="0" indent="0">
              <a:buNone/>
            </a:pPr>
            <a:endParaRPr lang="en-US" dirty="0" smtClean="0">
              <a:latin typeface="Palatino Linotype" pitchFamily="18" charset="0"/>
            </a:endParaRPr>
          </a:p>
          <a:p>
            <a:pPr>
              <a:buNone/>
            </a:pPr>
            <a:endParaRPr lang="en-US" dirty="0">
              <a:solidFill>
                <a:schemeClr val="tx1"/>
              </a:solidFill>
              <a:latin typeface="Palatino Linotype"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 y="777081"/>
            <a:ext cx="11703756" cy="5806282"/>
          </a:xfrm>
          <a:prstGeom prst="rect">
            <a:avLst/>
          </a:prstGeom>
        </p:spPr>
      </p:pic>
    </p:spTree>
    <p:extLst>
      <p:ext uri="{BB962C8B-B14F-4D97-AF65-F5344CB8AC3E}">
        <p14:creationId xmlns:p14="http://schemas.microsoft.com/office/powerpoint/2010/main" val="56358567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8" name="Title 7"/>
          <p:cNvSpPr>
            <a:spLocks noGrp="1"/>
          </p:cNvSpPr>
          <p:nvPr>
            <p:ph type="title"/>
          </p:nvPr>
        </p:nvSpPr>
        <p:spPr>
          <a:xfrm>
            <a:off x="2423319" y="151126"/>
            <a:ext cx="6324601" cy="1097227"/>
          </a:xfrm>
        </p:spPr>
        <p:txBody>
          <a:bodyPr>
            <a:normAutofit/>
          </a:bodyPr>
          <a:lstStyle/>
          <a:p>
            <a:r>
              <a:rPr lang="en-US" dirty="0" smtClean="0">
                <a:solidFill>
                  <a:srgbClr val="C00000"/>
                </a:solidFill>
                <a:latin typeface="Palatino Linotype" panose="02040502050505030304" pitchFamily="18" charset="0"/>
              </a:rPr>
              <a:t>Research as Inquiry</a:t>
            </a:r>
            <a:endParaRPr lang="en-US" dirty="0">
              <a:latin typeface="Palatino Linotype" panose="02040502050505030304" pitchFamily="18" charset="0"/>
            </a:endParaRPr>
          </a:p>
        </p:txBody>
      </p:sp>
      <p:sp>
        <p:nvSpPr>
          <p:cNvPr id="9" name="Subtitle 8"/>
          <p:cNvSpPr>
            <a:spLocks noGrp="1"/>
          </p:cNvSpPr>
          <p:nvPr>
            <p:ph idx="1"/>
          </p:nvPr>
        </p:nvSpPr>
        <p:spPr/>
        <p:txBody>
          <a:bodyPr>
            <a:normAutofit/>
          </a:bodyPr>
          <a:lstStyle/>
          <a:p>
            <a:pPr marL="0" indent="0">
              <a:buNone/>
            </a:pPr>
            <a:endParaRPr lang="en-US" dirty="0" smtClean="0">
              <a:latin typeface="Palatino Linotype" pitchFamily="18" charset="0"/>
            </a:endParaRPr>
          </a:p>
          <a:p>
            <a:pPr>
              <a:buNone/>
            </a:pPr>
            <a:endParaRPr lang="en-US" dirty="0">
              <a:solidFill>
                <a:schemeClr val="tx1"/>
              </a:solidFill>
              <a:latin typeface="Palatino Linotype"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519" y="1081881"/>
            <a:ext cx="7809986" cy="4624976"/>
          </a:xfrm>
          <a:prstGeom prst="rect">
            <a:avLst/>
          </a:prstGeom>
        </p:spPr>
      </p:pic>
    </p:spTree>
    <p:extLst>
      <p:ext uri="{BB962C8B-B14F-4D97-AF65-F5344CB8AC3E}">
        <p14:creationId xmlns:p14="http://schemas.microsoft.com/office/powerpoint/2010/main" val="102689312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319" y="319881"/>
            <a:ext cx="8077200" cy="769441"/>
          </a:xfrm>
          <a:prstGeom prst="rect">
            <a:avLst/>
          </a:prstGeom>
          <a:noFill/>
        </p:spPr>
        <p:txBody>
          <a:bodyPr wrap="square" rtlCol="0">
            <a:spAutoFit/>
          </a:bodyPr>
          <a:lstStyle/>
          <a:p>
            <a:pPr algn="ctr"/>
            <a:r>
              <a:rPr lang="en-US" sz="4400" dirty="0" smtClean="0">
                <a:latin typeface="Palatino Linotype" pitchFamily="18" charset="0"/>
                <a:cs typeface="Lao UI" panose="020B0502040204020203" pitchFamily="34" charset="0"/>
              </a:rPr>
              <a:t> </a:t>
            </a:r>
            <a:r>
              <a:rPr lang="en-US" sz="4400" dirty="0" smtClean="0">
                <a:solidFill>
                  <a:srgbClr val="C00000"/>
                </a:solidFill>
                <a:latin typeface="Palatino Linotype" pitchFamily="18" charset="0"/>
                <a:cs typeface="Lao UI" panose="020B0502040204020203" pitchFamily="34" charset="0"/>
              </a:rPr>
              <a:t>Scholarship is a Conversation </a:t>
            </a:r>
            <a:endParaRPr lang="en-US" sz="4400" dirty="0">
              <a:solidFill>
                <a:srgbClr val="C00000"/>
              </a:solidFill>
              <a:latin typeface="Palatino Linotype" pitchFamily="18" charset="0"/>
              <a:cs typeface="Lao UI" panose="020B0502040204020203" pitchFamily="34" charset="0"/>
            </a:endParaRPr>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99" t="22715" r="39465" b="26999"/>
          <a:stretch/>
        </p:blipFill>
        <p:spPr bwMode="auto">
          <a:xfrm>
            <a:off x="0" y="1158080"/>
            <a:ext cx="11704638" cy="591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4665963"/>
      </p:ext>
    </p:extLst>
  </p:cSld>
  <p:clrMapOvr>
    <a:masterClrMapping/>
  </p:clrMapOvr>
  <mc:AlternateContent xmlns:mc="http://schemas.openxmlformats.org/markup-compatibility/2006" xmlns:p14="http://schemas.microsoft.com/office/powerpoint/2010/main">
    <mc:Choice Requires="p14">
      <p:transition spd="med" p14:dur="700" advTm="17310">
        <p:fade/>
      </p:transition>
    </mc:Choice>
    <mc:Fallback xmlns="">
      <p:transition spd="med" advTm="173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9" name="Subtitle 8"/>
          <p:cNvSpPr>
            <a:spLocks noGrp="1"/>
          </p:cNvSpPr>
          <p:nvPr>
            <p:ph idx="1"/>
          </p:nvPr>
        </p:nvSpPr>
        <p:spPr/>
        <p:txBody>
          <a:bodyPr>
            <a:normAutofit/>
          </a:bodyPr>
          <a:lstStyle/>
          <a:p>
            <a:pPr marL="0" indent="0">
              <a:buNone/>
            </a:pPr>
            <a:endParaRPr lang="en-US" dirty="0" smtClean="0">
              <a:latin typeface="Palatino Linotype" pitchFamily="18" charset="0"/>
            </a:endParaRPr>
          </a:p>
          <a:p>
            <a:pPr>
              <a:buNone/>
            </a:pPr>
            <a:endParaRPr lang="en-US" dirty="0">
              <a:solidFill>
                <a:schemeClr val="tx1"/>
              </a:solidFill>
              <a:latin typeface="Palatino Linotype" pitchFamily="18" charset="0"/>
            </a:endParaRPr>
          </a:p>
        </p:txBody>
      </p:sp>
      <p:sp>
        <p:nvSpPr>
          <p:cNvPr id="8" name="Title 7"/>
          <p:cNvSpPr>
            <a:spLocks noGrp="1"/>
          </p:cNvSpPr>
          <p:nvPr>
            <p:ph type="title"/>
          </p:nvPr>
        </p:nvSpPr>
        <p:spPr>
          <a:xfrm>
            <a:off x="1661319" y="-264318"/>
            <a:ext cx="7105174" cy="1081881"/>
          </a:xfrm>
        </p:spPr>
        <p:txBody>
          <a:bodyPr>
            <a:normAutofit/>
          </a:bodyPr>
          <a:lstStyle/>
          <a:p>
            <a:r>
              <a:rPr lang="en-US" dirty="0" smtClean="0">
                <a:solidFill>
                  <a:srgbClr val="C00000"/>
                </a:solidFill>
                <a:latin typeface="Palatino Linotype" panose="02040502050505030304" pitchFamily="18" charset="0"/>
              </a:rPr>
              <a:t>Searching is Strategic</a:t>
            </a:r>
            <a:endParaRPr lang="en-US" dirty="0">
              <a:latin typeface="Palatino Linotype" panose="0204050205050503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 y="837592"/>
            <a:ext cx="8128000" cy="5765800"/>
          </a:xfrm>
          <a:prstGeom prst="rect">
            <a:avLst/>
          </a:prstGeom>
        </p:spPr>
      </p:pic>
    </p:spTree>
    <p:extLst>
      <p:ext uri="{BB962C8B-B14F-4D97-AF65-F5344CB8AC3E}">
        <p14:creationId xmlns:p14="http://schemas.microsoft.com/office/powerpoint/2010/main" val="353209055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LV Libraries-PowerPoint Slide Background - Design B.jpg"/>
          <p:cNvPicPr>
            <a:picLocks noChangeAspect="1"/>
          </p:cNvPicPr>
          <p:nvPr/>
        </p:nvPicPr>
        <p:blipFill>
          <a:blip r:embed="rId3" cstate="print"/>
          <a:stretch>
            <a:fillRect/>
          </a:stretch>
        </p:blipFill>
        <p:spPr>
          <a:xfrm>
            <a:off x="441" y="0"/>
            <a:ext cx="11703756" cy="6583363"/>
          </a:xfrm>
          <a:prstGeom prst="rect">
            <a:avLst/>
          </a:prstGeom>
        </p:spPr>
      </p:pic>
      <p:sp>
        <p:nvSpPr>
          <p:cNvPr id="8" name="Title 7"/>
          <p:cNvSpPr>
            <a:spLocks noGrp="1"/>
          </p:cNvSpPr>
          <p:nvPr>
            <p:ph type="ctrTitle"/>
          </p:nvPr>
        </p:nvSpPr>
        <p:spPr/>
        <p:txBody>
          <a:bodyPr>
            <a:normAutofit/>
          </a:bodyPr>
          <a:lstStyle/>
          <a:p>
            <a:r>
              <a:rPr lang="en-US" dirty="0" smtClean="0">
                <a:solidFill>
                  <a:srgbClr val="C00000"/>
                </a:solidFill>
                <a:latin typeface="Palatino Linotype" panose="02040502050505030304" pitchFamily="18" charset="0"/>
              </a:rPr>
              <a:t>Public Health </a:t>
            </a:r>
            <a:endParaRPr lang="en-US" dirty="0">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3556"/>
    </mc:Choice>
    <mc:Fallback xmlns="">
      <p:transition spd="slow" advTm="1355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320</Words>
  <Application>Microsoft Office PowerPoint</Application>
  <PresentationFormat>Custom</PresentationFormat>
  <Paragraphs>176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Framing the Framework: An exploration of the ACRL Framework for Information Literacy for Higher Education within Nursing and Public Health</vt:lpstr>
      <vt:lpstr>Purpose</vt:lpstr>
      <vt:lpstr>Authority is Constructed &amp; Contextual</vt:lpstr>
      <vt:lpstr>Information Creation as a Process</vt:lpstr>
      <vt:lpstr>Information has value </vt:lpstr>
      <vt:lpstr>Research as Inquiry</vt:lpstr>
      <vt:lpstr>PowerPoint Presentation</vt:lpstr>
      <vt:lpstr>Searching is Strategic</vt:lpstr>
      <vt:lpstr>Public Health </vt:lpstr>
      <vt:lpstr>Rubric </vt:lpstr>
      <vt:lpstr>Nursing </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dc:creator>
  <cp:lastModifiedBy>Rebecca L. Bayrer</cp:lastModifiedBy>
  <cp:revision>77</cp:revision>
  <cp:lastPrinted>2016-01-20T01:13:38Z</cp:lastPrinted>
  <dcterms:created xsi:type="dcterms:W3CDTF">2013-07-25T18:35:39Z</dcterms:created>
  <dcterms:modified xsi:type="dcterms:W3CDTF">2016-01-20T17:20:40Z</dcterms:modified>
</cp:coreProperties>
</file>